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handoutMasterIdLst>
    <p:handoutMasterId r:id="rId3"/>
  </p:handoutMasterIdLst>
  <p:sldIdLst>
    <p:sldId id="278" r:id="rId2"/>
  </p:sldIdLst>
  <p:sldSz cx="6858000" cy="9144000" type="screen4x3"/>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10">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DED5"/>
    <a:srgbClr val="FFC901"/>
    <a:srgbClr val="FC9204"/>
    <a:srgbClr val="FFFF99"/>
    <a:srgbClr val="FCFA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6" d="100"/>
          <a:sy n="66" d="100"/>
        </p:scale>
        <p:origin x="2971" y="38"/>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86" y="-84"/>
      </p:cViewPr>
      <p:guideLst>
        <p:guide orient="horz" pos="3110"/>
        <p:guide pos="2101"/>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633"/>
          </a:xfrm>
          <a:prstGeom prst="rect">
            <a:avLst/>
          </a:prstGeom>
        </p:spPr>
        <p:txBody>
          <a:bodyPr vert="horz" lIns="89959" tIns="44979" rIns="89959" bIns="44979"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3633"/>
          </a:xfrm>
          <a:prstGeom prst="rect">
            <a:avLst/>
          </a:prstGeom>
        </p:spPr>
        <p:txBody>
          <a:bodyPr vert="horz" lIns="89959" tIns="44979" rIns="89959" bIns="44979" rtlCol="0"/>
          <a:lstStyle>
            <a:lvl1pPr algn="r">
              <a:defRPr sz="1200"/>
            </a:lvl1pPr>
          </a:lstStyle>
          <a:p>
            <a:fld id="{A864D52C-7078-4BB5-A14A-6381DE587006}" type="datetimeFigureOut">
              <a:rPr lang="en-GB" smtClean="0"/>
              <a:t>06/12/2021</a:t>
            </a:fld>
            <a:endParaRPr lang="en-GB"/>
          </a:p>
        </p:txBody>
      </p:sp>
      <p:sp>
        <p:nvSpPr>
          <p:cNvPr id="4" name="Footer Placeholder 3"/>
          <p:cNvSpPr>
            <a:spLocks noGrp="1"/>
          </p:cNvSpPr>
          <p:nvPr>
            <p:ph type="ftr" sz="quarter" idx="2"/>
          </p:nvPr>
        </p:nvSpPr>
        <p:spPr>
          <a:xfrm>
            <a:off x="0" y="9377317"/>
            <a:ext cx="2889938" cy="493633"/>
          </a:xfrm>
          <a:prstGeom prst="rect">
            <a:avLst/>
          </a:prstGeom>
        </p:spPr>
        <p:txBody>
          <a:bodyPr vert="horz" lIns="89959" tIns="44979" rIns="89959" bIns="44979"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377317"/>
            <a:ext cx="2889938" cy="493633"/>
          </a:xfrm>
          <a:prstGeom prst="rect">
            <a:avLst/>
          </a:prstGeom>
        </p:spPr>
        <p:txBody>
          <a:bodyPr vert="horz" lIns="89959" tIns="44979" rIns="89959" bIns="44979" rtlCol="0" anchor="b"/>
          <a:lstStyle>
            <a:lvl1pPr algn="r">
              <a:defRPr sz="1200"/>
            </a:lvl1pPr>
          </a:lstStyle>
          <a:p>
            <a:fld id="{458589A7-E93E-4D8D-BAC2-038C93774325}" type="slidenum">
              <a:rPr lang="en-GB" smtClean="0"/>
              <a:t>‹#›</a:t>
            </a:fld>
            <a:endParaRPr lang="en-GB"/>
          </a:p>
        </p:txBody>
      </p:sp>
    </p:spTree>
    <p:extLst>
      <p:ext uri="{BB962C8B-B14F-4D97-AF65-F5344CB8AC3E}">
        <p14:creationId xmlns:p14="http://schemas.microsoft.com/office/powerpoint/2010/main" val="32809354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5155893"/>
            <a:ext cx="6858000" cy="3988107"/>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6858000" cy="5155893"/>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3536415"/>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2133600"/>
            <a:ext cx="6858000" cy="68072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105346" y="6736727"/>
            <a:ext cx="4227758" cy="117615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1E138D-044C-4F49-89AB-C38C3E16F2A4}" type="datetimeFigureOut">
              <a:rPr lang="en-GB" smtClean="0"/>
              <a:t>06/12/2021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2843AA-AF28-42B6-B71C-5E933EB8E288}" type="slidenum">
              <a:rPr lang="en-GB" smtClean="0"/>
              <a:t>‹#›</a:t>
            </a:fld>
            <a:endParaRPr lang="en-GB"/>
          </a:p>
        </p:txBody>
      </p:sp>
      <p:sp>
        <p:nvSpPr>
          <p:cNvPr id="2" name="Title 1"/>
          <p:cNvSpPr>
            <a:spLocks noGrp="1"/>
          </p:cNvSpPr>
          <p:nvPr>
            <p:ph type="ctrTitle"/>
          </p:nvPr>
        </p:nvSpPr>
        <p:spPr>
          <a:xfrm>
            <a:off x="613186" y="4176388"/>
            <a:ext cx="5381513" cy="2390889"/>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428750" y="975359"/>
            <a:ext cx="4800600" cy="46329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1E138D-044C-4F49-89AB-C38C3E16F2A4}" type="datetimeFigureOut">
              <a:rPr lang="en-GB" smtClean="0"/>
              <a:t>06/12/2021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2843AA-AF28-42B6-B71C-5E933EB8E28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9" y="502023"/>
            <a:ext cx="1543050" cy="6984452"/>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2493085" y="975360"/>
            <a:ext cx="3621965" cy="65263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1E138D-044C-4F49-89AB-C38C3E16F2A4}" type="datetimeFigureOut">
              <a:rPr lang="en-GB" smtClean="0"/>
              <a:t>06/12/2021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2843AA-AF28-42B6-B71C-5E933EB8E28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A1E138D-044C-4F49-89AB-C38C3E16F2A4}" type="datetimeFigureOut">
              <a:rPr lang="en-GB" smtClean="0"/>
              <a:t>06/12/2021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2843AA-AF28-42B6-B71C-5E933EB8E288}" type="slidenum">
              <a:rPr lang="en-GB" smtClean="0"/>
              <a:t>‹#›</a:t>
            </a:fld>
            <a:endParaRPr lang="en-GB"/>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857250" y="975360"/>
            <a:ext cx="4800600" cy="4632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5155893"/>
            <a:ext cx="6858000" cy="398810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6858000" cy="515589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536415"/>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2133600"/>
            <a:ext cx="6858000" cy="68072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896" y="2896864"/>
            <a:ext cx="4475000" cy="3231128"/>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1516828" y="6143348"/>
            <a:ext cx="4477871" cy="1113947"/>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1E138D-044C-4F49-89AB-C38C3E16F2A4}" type="datetimeFigureOut">
              <a:rPr lang="en-GB" smtClean="0"/>
              <a:t>06/12/2021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2843AA-AF28-42B6-B71C-5E933EB8E288}"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A1E138D-044C-4F49-89AB-C38C3E16F2A4}" type="datetimeFigureOut">
              <a:rPr lang="en-GB" smtClean="0"/>
              <a:t>06/12/2021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2843AA-AF28-42B6-B71C-5E933EB8E288}" type="slidenum">
              <a:rPr lang="en-GB" smtClean="0"/>
              <a:t>‹#›</a:t>
            </a:fld>
            <a:endParaRPr lang="en-GB"/>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857249" y="975359"/>
            <a:ext cx="2510028" cy="4632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3483864" y="975360"/>
            <a:ext cx="2510028" cy="4632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57250" y="975360"/>
            <a:ext cx="2510028" cy="853016"/>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7335" y="1867103"/>
            <a:ext cx="2510028" cy="36576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85477" y="975360"/>
            <a:ext cx="2510028" cy="853016"/>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3483769" y="1865376"/>
            <a:ext cx="2510028" cy="36576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1E138D-044C-4F49-89AB-C38C3E16F2A4}" type="datetimeFigureOut">
              <a:rPr lang="en-GB" smtClean="0"/>
              <a:t>06/12/2021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2843AA-AF28-42B6-B71C-5E933EB8E288}" type="slidenum">
              <a:rPr lang="en-GB" smtClean="0"/>
              <a:t>‹#›</a:t>
            </a:fld>
            <a:endParaRPr lang="en-GB"/>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1E138D-044C-4F49-89AB-C38C3E16F2A4}" type="datetimeFigureOut">
              <a:rPr lang="en-GB" smtClean="0"/>
              <a:t>06/12/2021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2843AA-AF28-42B6-B71C-5E933EB8E28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1E138D-044C-4F49-89AB-C38C3E16F2A4}" type="datetimeFigureOut">
              <a:rPr lang="en-GB" smtClean="0"/>
              <a:t>06/12/2021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2843AA-AF28-42B6-B71C-5E933EB8E28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322" y="2946401"/>
            <a:ext cx="2727064" cy="1677991"/>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3445137" y="975360"/>
            <a:ext cx="3012814" cy="6526307"/>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6824" y="4663736"/>
            <a:ext cx="2541495" cy="28526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1E138D-044C-4F49-89AB-C38C3E16F2A4}" type="datetimeFigureOut">
              <a:rPr lang="en-GB" smtClean="0"/>
              <a:t>06/12/2021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2843AA-AF28-42B6-B71C-5E933EB8E288}"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55893"/>
            <a:ext cx="6858000" cy="398810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6858000" cy="515589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3536415"/>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2133600"/>
            <a:ext cx="6858000" cy="68072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356381" y="1524000"/>
            <a:ext cx="3086100" cy="4170408"/>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58415" y="1347315"/>
            <a:ext cx="2770586" cy="2884027"/>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1E138D-044C-4F49-89AB-C38C3E16F2A4}" type="datetimeFigureOut">
              <a:rPr lang="en-GB" smtClean="0"/>
              <a:t>06/12/2021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2843AA-AF28-42B6-B71C-5E933EB8E288}" type="slidenum">
              <a:rPr lang="en-GB" smtClean="0"/>
              <a:t>‹#›</a:t>
            </a:fld>
            <a:endParaRPr lang="en-GB"/>
          </a:p>
        </p:txBody>
      </p:sp>
      <p:sp>
        <p:nvSpPr>
          <p:cNvPr id="2" name="Title 1"/>
          <p:cNvSpPr>
            <a:spLocks noGrp="1"/>
          </p:cNvSpPr>
          <p:nvPr>
            <p:ph type="title"/>
          </p:nvPr>
        </p:nvSpPr>
        <p:spPr>
          <a:xfrm>
            <a:off x="545451" y="5952561"/>
            <a:ext cx="4787654" cy="1524000"/>
          </a:xfrm>
        </p:spPr>
        <p:txBody>
          <a:bodyPr anchor="b">
            <a:noAutofit/>
          </a:bodyPr>
          <a:lstStyle>
            <a:lvl1pPr algn="l">
              <a:defRPr sz="4600" b="1"/>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6807200"/>
            <a:ext cx="6858000" cy="23368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6858000" cy="68072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5024405"/>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2133600"/>
            <a:ext cx="6858000" cy="68072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44967" y="5829557"/>
            <a:ext cx="4884383" cy="1524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857250" y="976347"/>
            <a:ext cx="4800600" cy="46329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629150" y="8229601"/>
            <a:ext cx="1885950" cy="486833"/>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5A1E138D-044C-4F49-89AB-C38C3E16F2A4}" type="datetimeFigureOut">
              <a:rPr lang="en-GB" smtClean="0"/>
              <a:t>06/12/2021</a:t>
            </a:fld>
            <a:endParaRPr lang="en-GB"/>
          </a:p>
        </p:txBody>
      </p:sp>
      <p:sp>
        <p:nvSpPr>
          <p:cNvPr id="5" name="Footer Placeholder 4"/>
          <p:cNvSpPr>
            <a:spLocks noGrp="1"/>
          </p:cNvSpPr>
          <p:nvPr>
            <p:ph type="ftr" sz="quarter" idx="3"/>
          </p:nvPr>
        </p:nvSpPr>
        <p:spPr>
          <a:xfrm>
            <a:off x="342900" y="8229601"/>
            <a:ext cx="2514601" cy="486833"/>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2857500" y="8229601"/>
            <a:ext cx="1371600" cy="486833"/>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922843AA-AF28-42B6-B71C-5E933EB8E288}"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ryan@keele.ac.uk" TargetMode="External"/><Relationship Id="rId2" Type="http://schemas.openxmlformats.org/officeDocument/2006/relationships/image" Target="../media/image1.tiff"/><Relationship Id="rId1" Type="http://schemas.openxmlformats.org/officeDocument/2006/relationships/slideLayout" Target="../slideLayouts/slideLayout5.xml"/><Relationship Id="rId5" Type="http://schemas.openxmlformats.org/officeDocument/2006/relationships/image" Target="../media/image2.jpeg"/><Relationship Id="rId4" Type="http://schemas.openxmlformats.org/officeDocument/2006/relationships/hyperlink" Target="mailto:Medicine.Realpatients@uhnm.nhs.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Mum\AppData\Local\Temp\A0_banner_lanscape.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646639"/>
            <a:ext cx="6858000" cy="489721"/>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0206" y="7608466"/>
            <a:ext cx="6858001" cy="1015663"/>
          </a:xfrm>
          <a:prstGeom prst="rect">
            <a:avLst/>
          </a:prstGeom>
          <a:noFill/>
        </p:spPr>
        <p:txBody>
          <a:bodyPr wrap="square" rtlCol="0">
            <a:spAutoFit/>
          </a:bodyPr>
          <a:lstStyle/>
          <a:p>
            <a:endParaRPr lang="en-GB" sz="1600" b="1" dirty="0"/>
          </a:p>
          <a:p>
            <a:endParaRPr lang="en-GB" sz="1600" b="1" dirty="0"/>
          </a:p>
          <a:p>
            <a:r>
              <a:rPr lang="en-GB" sz="1200" b="1" dirty="0"/>
              <a:t>                                                                                          </a:t>
            </a:r>
          </a:p>
          <a:p>
            <a:endParaRPr lang="en-GB" sz="1600" b="1" dirty="0"/>
          </a:p>
        </p:txBody>
      </p:sp>
      <p:sp>
        <p:nvSpPr>
          <p:cNvPr id="24" name="TextBox 23"/>
          <p:cNvSpPr txBox="1"/>
          <p:nvPr/>
        </p:nvSpPr>
        <p:spPr>
          <a:xfrm>
            <a:off x="5228470" y="8516408"/>
            <a:ext cx="2004146" cy="307777"/>
          </a:xfrm>
          <a:prstGeom prst="rect">
            <a:avLst/>
          </a:prstGeom>
          <a:noFill/>
        </p:spPr>
        <p:txBody>
          <a:bodyPr wrap="square" rtlCol="0">
            <a:spAutoFit/>
          </a:bodyPr>
          <a:lstStyle/>
          <a:p>
            <a:r>
              <a:rPr lang="en-GB" sz="1400" b="1" dirty="0"/>
              <a:t> </a:t>
            </a:r>
            <a:endParaRPr lang="en-GB" sz="1000" b="1" dirty="0"/>
          </a:p>
        </p:txBody>
      </p:sp>
      <p:sp>
        <p:nvSpPr>
          <p:cNvPr id="29" name="TextBox 28"/>
          <p:cNvSpPr txBox="1"/>
          <p:nvPr/>
        </p:nvSpPr>
        <p:spPr>
          <a:xfrm>
            <a:off x="7020553" y="6391569"/>
            <a:ext cx="1901144" cy="307777"/>
          </a:xfrm>
          <a:prstGeom prst="rect">
            <a:avLst/>
          </a:prstGeom>
          <a:noFill/>
        </p:spPr>
        <p:txBody>
          <a:bodyPr wrap="square" rtlCol="0">
            <a:spAutoFit/>
          </a:bodyPr>
          <a:lstStyle/>
          <a:p>
            <a:r>
              <a:rPr lang="en-GB" sz="1400" b="1" dirty="0"/>
              <a:t>                </a:t>
            </a:r>
            <a:endParaRPr lang="en-GB" sz="1200" dirty="0"/>
          </a:p>
        </p:txBody>
      </p:sp>
      <p:sp>
        <p:nvSpPr>
          <p:cNvPr id="11" name="TextBox 10"/>
          <p:cNvSpPr txBox="1"/>
          <p:nvPr/>
        </p:nvSpPr>
        <p:spPr>
          <a:xfrm>
            <a:off x="6714968" y="643871"/>
            <a:ext cx="1948288" cy="338554"/>
          </a:xfrm>
          <a:prstGeom prst="rect">
            <a:avLst/>
          </a:prstGeom>
          <a:noFill/>
        </p:spPr>
        <p:txBody>
          <a:bodyPr wrap="square" rtlCol="0">
            <a:spAutoFit/>
          </a:bodyPr>
          <a:lstStyle/>
          <a:p>
            <a:r>
              <a:rPr lang="en-GB" sz="1600" b="1" dirty="0"/>
              <a:t>           </a:t>
            </a:r>
            <a:endParaRPr lang="en-GB" dirty="0"/>
          </a:p>
        </p:txBody>
      </p:sp>
      <p:sp>
        <p:nvSpPr>
          <p:cNvPr id="37" name="TextBox 36"/>
          <p:cNvSpPr txBox="1"/>
          <p:nvPr/>
        </p:nvSpPr>
        <p:spPr>
          <a:xfrm>
            <a:off x="1412776" y="203416"/>
            <a:ext cx="5319654" cy="646331"/>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t>Patient Volunteers needed for medical undergraduate teaching and assessments</a:t>
            </a:r>
          </a:p>
        </p:txBody>
      </p:sp>
      <p:sp>
        <p:nvSpPr>
          <p:cNvPr id="41" name="Flowchart: Alternate Process 40"/>
          <p:cNvSpPr/>
          <p:nvPr/>
        </p:nvSpPr>
        <p:spPr>
          <a:xfrm>
            <a:off x="-1467544" y="12492880"/>
            <a:ext cx="6847630" cy="1289984"/>
          </a:xfrm>
          <a:prstGeom prst="flowChartAlternateProcess">
            <a:avLst/>
          </a:prstGeom>
          <a:solidFill>
            <a:srgbClr val="1ADED5"/>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400" b="1" dirty="0">
              <a:solidFill>
                <a:schemeClr val="tx1"/>
              </a:solidFill>
            </a:endParaRPr>
          </a:p>
          <a:p>
            <a:pPr algn="ctr"/>
            <a:r>
              <a:rPr lang="en-GB" sz="1400" b="1" dirty="0">
                <a:solidFill>
                  <a:schemeClr val="tx1"/>
                </a:solidFill>
              </a:rPr>
              <a:t>If you are interested or want to find out more please contact </a:t>
            </a:r>
            <a:r>
              <a:rPr lang="en-GB" sz="1400" b="1" dirty="0" err="1">
                <a:solidFill>
                  <a:schemeClr val="tx1"/>
                </a:solidFill>
              </a:rPr>
              <a:t>the</a:t>
            </a:r>
            <a:r>
              <a:rPr lang="en-GB" sz="1400" b="1" dirty="0" err="1">
                <a:solidFill>
                  <a:srgbClr val="1ADED5"/>
                </a:solidFill>
              </a:rPr>
              <a:t>?please</a:t>
            </a:r>
            <a:r>
              <a:rPr lang="en-GB" sz="1400" b="1" dirty="0">
                <a:solidFill>
                  <a:srgbClr val="1ADED5"/>
                </a:solidFill>
              </a:rPr>
              <a:t> get in touch with the </a:t>
            </a:r>
            <a:r>
              <a:rPr lang="en-GB" sz="1400" dirty="0">
                <a:solidFill>
                  <a:schemeClr val="tx1"/>
                </a:solidFill>
              </a:rPr>
              <a:t>Patients as Educators Team-  </a:t>
            </a:r>
            <a:r>
              <a:rPr lang="en-GB" sz="1400" b="1" dirty="0">
                <a:solidFill>
                  <a:schemeClr val="tx1"/>
                </a:solidFill>
              </a:rPr>
              <a:t>Claire Ryan is </a:t>
            </a:r>
            <a:r>
              <a:rPr lang="en-GB" sz="1400" dirty="0">
                <a:solidFill>
                  <a:schemeClr val="tx1"/>
                </a:solidFill>
              </a:rPr>
              <a:t>our Programme Administrator, based at the </a:t>
            </a:r>
            <a:r>
              <a:rPr lang="en-GB" sz="1400" b="1" dirty="0">
                <a:solidFill>
                  <a:schemeClr val="tx1"/>
                </a:solidFill>
              </a:rPr>
              <a:t>Clinical Education Centre. Telephone 01782 679718. Email : </a:t>
            </a:r>
            <a:r>
              <a:rPr lang="en-GB" sz="1400" b="1" dirty="0">
                <a:solidFill>
                  <a:schemeClr val="tx1"/>
                </a:solidFill>
                <a:hlinkClick r:id="rId3"/>
              </a:rPr>
              <a:t>c.h.ryan@keele.ac.uk</a:t>
            </a:r>
            <a:r>
              <a:rPr lang="en-GB" sz="1400" b="1" dirty="0">
                <a:solidFill>
                  <a:schemeClr val="tx1"/>
                </a:solidFill>
              </a:rPr>
              <a:t>, or ask the doctor who is seeing you today to email us  on your behalf.</a:t>
            </a:r>
          </a:p>
          <a:p>
            <a:br>
              <a:rPr lang="en-GB" sz="1200" cap="all" normalizeH="1" dirty="0">
                <a:solidFill>
                  <a:schemeClr val="tx1"/>
                </a:solidFill>
                <a:latin typeface="Arial Rounded MT Bold" pitchFamily="34" charset="0"/>
              </a:rPr>
            </a:br>
            <a:endParaRPr lang="en-GB" sz="1200" cap="all" normalizeH="1" dirty="0">
              <a:solidFill>
                <a:schemeClr val="tx1"/>
              </a:solidFill>
              <a:latin typeface="Arial Rounded MT Bold" pitchFamily="34" charset="0"/>
            </a:endParaRPr>
          </a:p>
        </p:txBody>
      </p:sp>
      <p:sp>
        <p:nvSpPr>
          <p:cNvPr id="2" name="TextBox 1"/>
          <p:cNvSpPr txBox="1"/>
          <p:nvPr/>
        </p:nvSpPr>
        <p:spPr>
          <a:xfrm>
            <a:off x="102808" y="979336"/>
            <a:ext cx="6628928" cy="7617470"/>
          </a:xfrm>
          <a:prstGeom prst="rect">
            <a:avLst/>
          </a:prstGeom>
          <a:noFill/>
        </p:spPr>
        <p:txBody>
          <a:bodyPr wrap="square" rtlCol="0">
            <a:spAutoFit/>
          </a:bodyPr>
          <a:lstStyle/>
          <a:p>
            <a:pPr algn="ctr"/>
            <a:endParaRPr lang="en-GB" sz="1300" dirty="0"/>
          </a:p>
          <a:p>
            <a:r>
              <a:rPr lang="en-GB" sz="1400" dirty="0">
                <a:latin typeface="Calibri" panose="020F0502020204030204" pitchFamily="34" charset="0"/>
              </a:rPr>
              <a:t>The Medical School at </a:t>
            </a:r>
            <a:r>
              <a:rPr lang="en-GB" sz="1400" dirty="0" err="1">
                <a:latin typeface="Calibri" panose="020F0502020204030204" pitchFamily="34" charset="0"/>
              </a:rPr>
              <a:t>Keele</a:t>
            </a:r>
            <a:r>
              <a:rPr lang="en-GB" sz="1400" dirty="0">
                <a:latin typeface="Calibri" panose="020F0502020204030204" pitchFamily="34" charset="0"/>
              </a:rPr>
              <a:t> University has a well-established programme of Patient Volunteers who help support student learning. We are currently recruiting patients who have signs of their condition and </a:t>
            </a:r>
            <a:r>
              <a:rPr lang="en-GB" sz="1400">
                <a:latin typeface="Calibri" panose="020F0502020204030204" pitchFamily="34" charset="0"/>
              </a:rPr>
              <a:t>are willing </a:t>
            </a:r>
            <a:r>
              <a:rPr lang="en-GB" sz="1400" dirty="0">
                <a:latin typeface="Calibri" panose="020F0502020204030204" pitchFamily="34" charset="0"/>
              </a:rPr>
              <a:t>to be physically examined by our students during teaching sessions or in assessments. </a:t>
            </a:r>
          </a:p>
          <a:p>
            <a:r>
              <a:rPr lang="en-GB" sz="1400" dirty="0">
                <a:latin typeface="Calibri" panose="020F0502020204030204" pitchFamily="34" charset="0"/>
              </a:rPr>
              <a:t>Current patient volunteers enjoy their role, find it interesting and are pleased to be able to make an important contribution to the shaping and education of the next generation of health care professionals. </a:t>
            </a:r>
          </a:p>
          <a:p>
            <a:endParaRPr lang="en-US" sz="1400" dirty="0">
              <a:latin typeface="Calibri" panose="020F0502020204030204" pitchFamily="34" charset="0"/>
            </a:endParaRPr>
          </a:p>
          <a:p>
            <a:r>
              <a:rPr lang="en-US" sz="1400" dirty="0">
                <a:latin typeface="Calibri" panose="020F0502020204030204" pitchFamily="34" charset="0"/>
              </a:rPr>
              <a:t>Patient safety is key, we limit numbers, regularly wipe down surfaces, air rooms, tutors and students are </a:t>
            </a:r>
            <a:r>
              <a:rPr lang="en-US" sz="1400" dirty="0" err="1">
                <a:latin typeface="Calibri" panose="020F0502020204030204" pitchFamily="34" charset="0"/>
              </a:rPr>
              <a:t>covid</a:t>
            </a:r>
            <a:r>
              <a:rPr lang="en-US" sz="1400" dirty="0">
                <a:latin typeface="Calibri" panose="020F0502020204030204" pitchFamily="34" charset="0"/>
              </a:rPr>
              <a:t>-vaccinated and wear PPE for our face-to-face sessions. </a:t>
            </a:r>
            <a:endParaRPr lang="en-GB" sz="1400" dirty="0">
              <a:latin typeface="Calibri" panose="020F0502020204030204" pitchFamily="34" charset="0"/>
            </a:endParaRPr>
          </a:p>
          <a:p>
            <a:endParaRPr lang="en-GB" sz="1400" dirty="0">
              <a:latin typeface="Calibri" panose="020F0502020204030204" pitchFamily="34" charset="0"/>
            </a:endParaRPr>
          </a:p>
          <a:p>
            <a:r>
              <a:rPr lang="en-GB" sz="1400" dirty="0">
                <a:latin typeface="Calibri" panose="020F0502020204030204" pitchFamily="34" charset="0"/>
              </a:rPr>
              <a:t>We need patients with </a:t>
            </a:r>
            <a:r>
              <a:rPr lang="en-GB" sz="1400" dirty="0">
                <a:solidFill>
                  <a:srgbClr val="00B050"/>
                </a:solidFill>
                <a:latin typeface="Calibri" panose="020F0502020204030204" pitchFamily="34" charset="0"/>
              </a:rPr>
              <a:t>a long term medical condition(s) and persisting physical signs </a:t>
            </a:r>
            <a:r>
              <a:rPr lang="en-GB" sz="1400" dirty="0">
                <a:latin typeface="Calibri" panose="020F0502020204030204" pitchFamily="34" charset="0"/>
              </a:rPr>
              <a:t>of:-</a:t>
            </a:r>
          </a:p>
          <a:p>
            <a:pPr lvl="0"/>
            <a:r>
              <a:rPr lang="en-GB" sz="1400" b="1" i="1" dirty="0">
                <a:latin typeface="Calibri" panose="020F0502020204030204" pitchFamily="34" charset="0"/>
              </a:rPr>
              <a:t>Cardiovascular disease:</a:t>
            </a:r>
            <a:r>
              <a:rPr lang="en-GB" sz="1400" dirty="0">
                <a:latin typeface="Calibri" panose="020F0502020204030204" pitchFamily="34" charset="0"/>
              </a:rPr>
              <a:t> a stable rhythm disturbance e.g. atrial fibrillation or a pacemaker, easily heard heart murmur; mechanical valve replacement; problems with circulation in the legs e.g. claudication and weak or absent pulses.</a:t>
            </a:r>
          </a:p>
          <a:p>
            <a:pPr lvl="0"/>
            <a:r>
              <a:rPr lang="en-GB" sz="1400" b="1" i="1" dirty="0">
                <a:latin typeface="Calibri" panose="020F0502020204030204" pitchFamily="34" charset="0"/>
              </a:rPr>
              <a:t>Abdominal problems: </a:t>
            </a:r>
            <a:r>
              <a:rPr lang="en-GB" sz="1400" dirty="0">
                <a:latin typeface="Calibri" panose="020F0502020204030204" pitchFamily="34" charset="0"/>
              </a:rPr>
              <a:t>stoma (bowel or urinary) </a:t>
            </a:r>
          </a:p>
          <a:p>
            <a:pPr lvl="0"/>
            <a:r>
              <a:rPr lang="en-GB" sz="1400" b="1" i="1" dirty="0">
                <a:latin typeface="Calibri" panose="020F0502020204030204" pitchFamily="34" charset="0"/>
              </a:rPr>
              <a:t>Nervous system disease</a:t>
            </a:r>
            <a:r>
              <a:rPr lang="en-GB" sz="1400" dirty="0">
                <a:latin typeface="Calibri" panose="020F0502020204030204" pitchFamily="34" charset="0"/>
              </a:rPr>
              <a:t>: stroke, </a:t>
            </a:r>
            <a:r>
              <a:rPr lang="en-GB" sz="1400" dirty="0" err="1">
                <a:latin typeface="Calibri" panose="020F0502020204030204" pitchFamily="34" charset="0"/>
              </a:rPr>
              <a:t>parkinson’s</a:t>
            </a:r>
            <a:r>
              <a:rPr lang="en-GB" sz="1400" dirty="0">
                <a:latin typeface="Calibri" panose="020F0502020204030204" pitchFamily="34" charset="0"/>
              </a:rPr>
              <a:t> disease, peripheral neuropathy (sensory or motor or mixed), poliomyelitis, multiple sclerosis etc.</a:t>
            </a:r>
          </a:p>
          <a:p>
            <a:pPr lvl="0"/>
            <a:r>
              <a:rPr lang="en-GB" sz="1400" b="1" i="1" dirty="0">
                <a:latin typeface="Calibri" panose="020F0502020204030204" pitchFamily="34" charset="0"/>
              </a:rPr>
              <a:t>Musculoskeletal disease</a:t>
            </a:r>
            <a:r>
              <a:rPr lang="en-GB" sz="1400" dirty="0">
                <a:latin typeface="Calibri" panose="020F0502020204030204" pitchFamily="34" charset="0"/>
              </a:rPr>
              <a:t>: osteoarthritis or inflammatory arthritis (such as rheumatoid arthritis, gout or psoriasis) affecting hip, hands or knee. Also ligament disruption of the knee.</a:t>
            </a:r>
          </a:p>
          <a:p>
            <a:endParaRPr lang="en-GB" sz="1400" dirty="0">
              <a:latin typeface="Calibri" panose="020F0502020204030204" pitchFamily="34" charset="0"/>
            </a:endParaRPr>
          </a:p>
          <a:p>
            <a:r>
              <a:rPr lang="en-GB" sz="1400" dirty="0">
                <a:latin typeface="Calibri" panose="020F0502020204030204" pitchFamily="34" charset="0"/>
              </a:rPr>
              <a:t>Requirements are:-</a:t>
            </a:r>
          </a:p>
          <a:p>
            <a:pPr marL="285750" indent="-285750">
              <a:buFont typeface="Arial" panose="020B0604020202020204" pitchFamily="34" charset="0"/>
              <a:buChar char="•"/>
            </a:pPr>
            <a:r>
              <a:rPr lang="en-GB" sz="1400" dirty="0">
                <a:solidFill>
                  <a:srgbClr val="00B050"/>
                </a:solidFill>
                <a:latin typeface="Calibri" panose="020F0502020204030204" pitchFamily="34" charset="0"/>
              </a:rPr>
              <a:t>aged 18 years or above</a:t>
            </a:r>
          </a:p>
          <a:p>
            <a:pPr marL="285750" indent="-285750">
              <a:buFont typeface="Arial" panose="020B0604020202020204" pitchFamily="34" charset="0"/>
              <a:buChar char="•"/>
            </a:pPr>
            <a:r>
              <a:rPr lang="en-GB" sz="1400" dirty="0">
                <a:solidFill>
                  <a:srgbClr val="00B050"/>
                </a:solidFill>
                <a:latin typeface="Calibri" panose="020F0502020204030204" pitchFamily="34" charset="0"/>
              </a:rPr>
              <a:t>available in the working day </a:t>
            </a:r>
            <a:r>
              <a:rPr lang="en-GB" sz="1400" dirty="0">
                <a:latin typeface="Calibri" panose="020F0502020204030204" pitchFamily="34" charset="0"/>
              </a:rPr>
              <a:t>for one or two sessions/days a year</a:t>
            </a:r>
          </a:p>
          <a:p>
            <a:pPr marL="285750" indent="-285750">
              <a:buFont typeface="Arial" panose="020B0604020202020204" pitchFamily="34" charset="0"/>
              <a:buChar char="•"/>
            </a:pPr>
            <a:r>
              <a:rPr lang="en-GB" sz="1400" dirty="0">
                <a:solidFill>
                  <a:srgbClr val="00B050"/>
                </a:solidFill>
                <a:latin typeface="Calibri" panose="020F0502020204030204" pitchFamily="34" charset="0"/>
              </a:rPr>
              <a:t>sufficient mental and physical stamina </a:t>
            </a:r>
            <a:r>
              <a:rPr lang="en-GB" sz="1400" dirty="0">
                <a:latin typeface="Calibri" panose="020F0502020204030204" pitchFamily="34" charset="0"/>
              </a:rPr>
              <a:t>to cope with the role.</a:t>
            </a:r>
          </a:p>
          <a:p>
            <a:endParaRPr lang="en-GB" sz="1400" dirty="0">
              <a:latin typeface="Calibri" panose="020F0502020204030204" pitchFamily="34" charset="0"/>
            </a:endParaRPr>
          </a:p>
          <a:p>
            <a:r>
              <a:rPr lang="en-GB" sz="1400" dirty="0">
                <a:latin typeface="Calibri" panose="020F0502020204030204" pitchFamily="34" charset="0"/>
              </a:rPr>
              <a:t>Sessions take place at the Medical School, usually in the Clinical Education Centre on the Royal Stoke Hospital site, or at the </a:t>
            </a:r>
            <a:r>
              <a:rPr lang="en-GB" sz="1400" dirty="0" err="1">
                <a:latin typeface="Calibri" panose="020F0502020204030204" pitchFamily="34" charset="0"/>
              </a:rPr>
              <a:t>Keele</a:t>
            </a:r>
            <a:r>
              <a:rPr lang="en-GB" sz="1400" dirty="0">
                <a:latin typeface="Calibri" panose="020F0502020204030204" pitchFamily="34" charset="0"/>
              </a:rPr>
              <a:t> campus. Participation is voluntary; we provide PPE, taxis and refreshments. Please ring our Patient Volunteer Administrator, Eleanor Robinson for more information: Telephone: </a:t>
            </a:r>
            <a:r>
              <a:rPr lang="en-GB" sz="1400" dirty="0">
                <a:solidFill>
                  <a:srgbClr val="00B050"/>
                </a:solidFill>
                <a:latin typeface="Calibri" panose="020F0502020204030204" pitchFamily="34" charset="0"/>
              </a:rPr>
              <a:t>01782 679718</a:t>
            </a:r>
            <a:r>
              <a:rPr lang="en-GB" sz="1400" dirty="0">
                <a:latin typeface="Calibri" panose="020F0502020204030204" pitchFamily="34" charset="0"/>
              </a:rPr>
              <a:t>; or email her: </a:t>
            </a:r>
            <a:r>
              <a:rPr lang="en-GB" sz="1400" u="sng" dirty="0">
                <a:solidFill>
                  <a:srgbClr val="00B050"/>
                </a:solidFill>
                <a:latin typeface="Calibri" panose="020F0502020204030204" pitchFamily="34" charset="0"/>
                <a:hlinkClick r:id="rId4"/>
              </a:rPr>
              <a:t>Medicine.patients@keele.ac.uk</a:t>
            </a:r>
            <a:r>
              <a:rPr lang="en-GB" sz="1400" dirty="0">
                <a:latin typeface="Calibri" panose="020F0502020204030204" pitchFamily="34" charset="0"/>
              </a:rPr>
              <a:t>  </a:t>
            </a:r>
          </a:p>
          <a:p>
            <a:pPr algn="ctr"/>
            <a:endParaRPr lang="en-GB" sz="1400" b="1" i="1" dirty="0">
              <a:latin typeface="Calibri" panose="020F0502020204030204" pitchFamily="34" charset="0"/>
            </a:endParaRPr>
          </a:p>
          <a:p>
            <a:pPr algn="ctr"/>
            <a:r>
              <a:rPr lang="en-GB" sz="1400" b="1" i="1" dirty="0">
                <a:latin typeface="Calibri" panose="020F0502020204030204" pitchFamily="34" charset="0"/>
              </a:rPr>
              <a:t>Thank you for your interest.</a:t>
            </a:r>
          </a:p>
        </p:txBody>
      </p:sp>
      <p:pic>
        <p:nvPicPr>
          <p:cNvPr id="12" name="Picture 11"/>
          <p:cNvPicPr/>
          <p:nvPr/>
        </p:nvPicPr>
        <p:blipFill>
          <a:blip r:embed="rId5" cstate="print">
            <a:extLst>
              <a:ext uri="{28A0092B-C50C-407E-A947-70E740481C1C}">
                <a14:useLocalDpi xmlns:a14="http://schemas.microsoft.com/office/drawing/2010/main" val="0"/>
              </a:ext>
            </a:extLst>
          </a:blip>
          <a:stretch>
            <a:fillRect/>
          </a:stretch>
        </p:blipFill>
        <p:spPr>
          <a:xfrm>
            <a:off x="189793" y="26869"/>
            <a:ext cx="1059815" cy="1009650"/>
          </a:xfrm>
          <a:prstGeom prst="rect">
            <a:avLst/>
          </a:prstGeom>
        </p:spPr>
      </p:pic>
    </p:spTree>
    <p:extLst>
      <p:ext uri="{BB962C8B-B14F-4D97-AF65-F5344CB8AC3E}">
        <p14:creationId xmlns:p14="http://schemas.microsoft.com/office/powerpoint/2010/main" val="3853445669"/>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1419</TotalTime>
  <Words>432</Words>
  <Application>Microsoft Office PowerPoint</Application>
  <PresentationFormat>On-screen Show (4:3)</PresentationFormat>
  <Paragraphs>30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Rounded MT Bold</vt:lpstr>
      <vt:lpstr>Calibri</vt:lpstr>
      <vt:lpstr>Georgia</vt:lpstr>
      <vt:lpstr>Trebuchet MS</vt:lpstr>
      <vt:lpstr>Slipstream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Mum</dc:creator>
  <cp:lastModifiedBy>Edward Irvine</cp:lastModifiedBy>
  <cp:revision>149</cp:revision>
  <cp:lastPrinted>2021-08-09T11:07:10Z</cp:lastPrinted>
  <dcterms:created xsi:type="dcterms:W3CDTF">2012-03-11T17:41:22Z</dcterms:created>
  <dcterms:modified xsi:type="dcterms:W3CDTF">2021-12-06T19:13:10Z</dcterms:modified>
</cp:coreProperties>
</file>